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 / share</c:v>
                </c:pt>
              </c:strCache>
            </c:strRef>
          </c:tx>
          <c:spPr>
            <a:solidFill>
              <a:srgbClr val="0B6E4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50" u="none">
                    <a:solidFill>
                      <a:srgbClr val="0F1F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D</c:v>
                  </c:pt>
                  <c:pt idx="4">
                    <c:v>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50" u="none">
                  <a:solidFill>
                    <a:srgbClr val="0F1F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F1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2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B7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0B6E4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F1F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D</c:v>
                  </c:pt>
                  <c:pt idx="4">
                    <c:v>E</c:v>
                  </c:pt>
                  <c:pt idx="5">
                    <c:v>F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F1F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F1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B7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0B6E4F"/>
            </a:solidFill>
            <a:ln w="38100" cap="flat">
              <a:solidFill>
                <a:srgbClr val="0B6E4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6E4F"/>
              </a:solidFill>
              <a:ln w="9525" cap="flat">
                <a:solidFill>
                  <a:srgbClr val="0B6E4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Y0</c:v>
                  </c:pt>
                  <c:pt idx="1">
                    <c:v>Y1</c:v>
                  </c:pt>
                  <c:pt idx="2">
                    <c:v>Y2</c:v>
                  </c:pt>
                  <c:pt idx="3">
                    <c:v>Y3</c:v>
                  </c:pt>
                  <c:pt idx="4">
                    <c:v>Y4</c:v>
                  </c:pt>
                  <c:pt idx="5">
                    <c:v>Y5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F1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2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B7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VIEW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868680"/>
            <a:ext cx="72237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{{03_Output_Decision!B5}}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2084832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 · {{01_Input_Template!B9}}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0" y="868680"/>
            <a:ext cx="3383280" cy="1463040"/>
          </a:xfrm>
          <a:prstGeom prst="roundRect">
            <a:avLst>
              <a:gd name="adj" fmla="val 7500"/>
            </a:avLst>
          </a:prstGeom>
          <a:solidFill>
            <a:srgbClr val="0F1F3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0" y="1024128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50" kern="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229600" y="1298448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{{03_Output_Decision!B12}}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0" y="239572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quality {{03_Output_Decision!B15|0}}/100 · REVIEW means a blocking flag stands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566928" y="3063240"/>
            <a:ext cx="2606040" cy="1371600"/>
          </a:xfrm>
          <a:prstGeom prst="rect">
            <a:avLst/>
          </a:prstGeom>
          <a:solidFill>
            <a:srgbClr val="F4F7F9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68096" y="3246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price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768096" y="35661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{{03_Output_Decision!B7|$#,##0.00}}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3355848" y="3063240"/>
            <a:ext cx="2606040" cy="1371600"/>
          </a:xfrm>
          <a:prstGeom prst="rect">
            <a:avLst/>
          </a:prstGeom>
          <a:solidFill>
            <a:srgbClr val="F4F7F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57016" y="3246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Blended fair value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557016" y="35661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{{03_Output_Decision!B8|$#,##0.00}}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144768" y="3063240"/>
            <a:ext cx="2606040" cy="1371600"/>
          </a:xfrm>
          <a:prstGeom prst="rect">
            <a:avLst/>
          </a:prstGeom>
          <a:solidFill>
            <a:srgbClr val="F4F7F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345936" y="3246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Upside to fair value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345936" y="35661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{{03_Output_Decision!B9|0.0%}}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8933688" y="3063240"/>
            <a:ext cx="2606040" cy="1371600"/>
          </a:xfrm>
          <a:prstGeom prst="rect">
            <a:avLst/>
          </a:prstGeom>
          <a:solidFill>
            <a:srgbClr val="F4F7F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134856" y="3246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below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9134856" y="35661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{{03_Output_Decision!B10|$#,##0.00}}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566928" y="4800600"/>
            <a:ext cx="54864" cy="1005840"/>
          </a:xfrm>
          <a:prstGeom prst="rect">
            <a:avLst/>
          </a:prstGeom>
          <a:solidFill>
            <a:srgbClr val="0B6E4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95528" y="4800600"/>
            <a:ext cx="108264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{{03_Output_Decision!B67}}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1148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shares are worth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914400"/>
            <a:ext cx="11055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independent valuations, averaged, against the price in the market today.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1325880"/>
            <a:ext cx="11055096" cy="18288"/>
          </a:xfrm>
          <a:prstGeom prst="rect">
            <a:avLst/>
          </a:prstGeom>
          <a:solidFill>
            <a:srgbClr val="E2E7EC"/>
          </a:solidFill>
          <a:ln/>
        </p:spPr>
      </p:sp>
      <p:graphicFrame>
        <p:nvGraphicFramePr>
          <p:cNvPr id="3" name="table:03_Output_Decision!A5:B15;header=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600200"/>
          <a:ext cx="55778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2103120"/>
              </a:tblGrid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Metric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537960" y="16002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fair value is built</a:t>
            </a:r>
            <a:endParaRPr lang="en-US" sz="1100" dirty="0"/>
          </a:p>
        </p:txBody>
      </p:sp>
      <p:graphicFrame>
        <p:nvGraphicFramePr>
          <p:cNvPr id="7" name="chart:03_Output_Decision!A29:B34" descr=""/>
          <p:cNvGraphicFramePr/>
          <p:nvPr/>
        </p:nvGraphicFramePr>
        <p:xfrm>
          <a:off x="6400800" y="1920240"/>
          <a:ext cx="521208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66928" y="530352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Lynch PEG  {{03_Output_Decision!B13|0.00}}x     ·     Overall score  {{03_Output_Decision!B11|0}}/100     ·     Data quality  {{03_Output_Decision!B15|0}}/100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1148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reached that view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914400"/>
            <a:ext cx="11055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scored modules, weighted into one overall score. Higher is better; 100 is the cap.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1325880"/>
            <a:ext cx="11055096" cy="18288"/>
          </a:xfrm>
          <a:prstGeom prst="rect">
            <a:avLst/>
          </a:prstGeom>
          <a:solidFill>
            <a:srgbClr val="E2E7EC"/>
          </a:solidFill>
          <a:ln/>
        </p:spPr>
      </p:sp>
      <p:graphicFrame>
        <p:nvGraphicFramePr>
          <p:cNvPr id="5" name="chart:03_Output_Decision!A19:B25" descr=""/>
          <p:cNvGraphicFramePr/>
          <p:nvPr/>
        </p:nvGraphicFramePr>
        <p:xfrm>
          <a:off x="566928" y="1600200"/>
          <a:ext cx="667512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589520" y="16002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4F7F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818120" y="17830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 score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818120" y="210312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{{03_Output_Decision!B11|0}} / 100</a:t>
            </a:r>
            <a:endParaRPr lang="en-US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7818120" y="32004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Weighting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818120" y="352044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{{01_Input_Template!B49|0%}}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Valuation {{01_Input_Template!B50|0%}}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strength {{01_Input_Template!B51|0%}}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7818120" y="4709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module with no usable input scores zero and raises a flag. It is never averaged away.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1148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five years behind the number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914400"/>
            <a:ext cx="11055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Base-case forecast that feeds the discounted cash flow. Revenue and free cash flow in $mm.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1325880"/>
            <a:ext cx="11055096" cy="18288"/>
          </a:xfrm>
          <a:prstGeom prst="rect">
            <a:avLst/>
          </a:prstGeom>
          <a:solidFill>
            <a:srgbClr val="E2E7EC"/>
          </a:solidFill>
          <a:ln/>
        </p:spPr>
      </p:sp>
      <p:graphicFrame>
        <p:nvGraphicFramePr>
          <p:cNvPr id="5" name="table:02_Derived_Values!A53:G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572768"/>
          <a:ext cx="11055096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1417320"/>
                <a:gridCol w="1417320"/>
                <a:gridCol w="1417320"/>
                <a:gridCol w="1417320"/>
                <a:gridCol w="1417320"/>
                <a:gridCol w="145389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Metric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66928" y="3035808"/>
            <a:ext cx="11055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Year-5 revenue {{03_Output_Decision!B63|$#,##0}}mm   ·   Year-5 EPS {{03_Output_Decision!B64|$#,##0.00}}   ·   Year-5 FCF {{03_Output_Decision!B65|$#,##0}}mm</a:t>
            </a:r>
            <a:endParaRPr lang="en-US" sz="1100" dirty="0"/>
          </a:p>
        </p:txBody>
      </p:sp>
      <p:graphicFrame>
        <p:nvGraphicFramePr>
          <p:cNvPr id="7" name="chart:02_Derived_Values!A53:G54;orient=rows" descr=""/>
          <p:cNvGraphicFramePr/>
          <p:nvPr/>
        </p:nvGraphicFramePr>
        <p:xfrm>
          <a:off x="566928" y="3429000"/>
          <a:ext cx="11055096" cy="2331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1148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checked before rating it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914400"/>
            <a:ext cx="11055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tests its own inputs. A blocking flag withholds the fair value entirely and returns REVIEW.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1325880"/>
            <a:ext cx="11055096" cy="18288"/>
          </a:xfrm>
          <a:prstGeom prst="rect">
            <a:avLst/>
          </a:prstGeom>
          <a:solidFill>
            <a:srgbClr val="E2E7EC"/>
          </a:solidFill>
          <a:ln/>
        </p:spPr>
      </p:sp>
      <p:graphicFrame>
        <p:nvGraphicFramePr>
          <p:cNvPr id="6" name="table:03_Output_Decision!A47:C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572768"/>
          <a:ext cx="11055096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1234440"/>
                <a:gridCol w="625449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66928" y="5257800"/>
            <a:ext cx="54864" cy="777240"/>
          </a:xfrm>
          <a:prstGeom prst="rect">
            <a:avLst/>
          </a:prstGeom>
          <a:solidFill>
            <a:srgbClr val="A8620B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95528" y="5257800"/>
            <a:ext cx="10826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quality {{03_Output_Decision!B15|0}}/100. Warnings reduce this score; a blocking flag forces REVIEW and withholds the fair value. A BUY additionally requires a data-quality score of 60 or better.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41148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rests 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914400"/>
            <a:ext cx="11055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assumption against what the company's own history actually did.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" y="1325880"/>
            <a:ext cx="11055096" cy="18288"/>
          </a:xfrm>
          <a:prstGeom prst="rect">
            <a:avLst/>
          </a:prstGeom>
          <a:solidFill>
            <a:srgbClr val="E2E7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66928" y="15727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Assumptions against history</a:t>
            </a:r>
            <a:endParaRPr lang="en-US" sz="1100" dirty="0"/>
          </a:p>
        </p:txBody>
      </p:sp>
      <p:graphicFrame>
        <p:nvGraphicFramePr>
          <p:cNvPr id="7" name="table:03_Output_Decision!A38:D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83664"/>
          <a:ext cx="576072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143000"/>
                <a:gridCol w="1188720"/>
                <a:gridCol w="1143000"/>
              </a:tblGrid>
              <a:tr h="2834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History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583680" y="15727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 behind the score</a:t>
            </a:r>
            <a:endParaRPr lang="en-US" sz="1100" dirty="0"/>
          </a:p>
        </p:txBody>
      </p:sp>
      <p:graphicFrame>
        <p:nvGraphicFramePr>
          <p:cNvPr id="13" name="table:02_Derived_Values!A4:C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0" y="1883664"/>
          <a:ext cx="5038344" cy="914400"/>
        </p:xfrm>
        <a:graphic>
          <a:graphicData uri="http://schemas.openxmlformats.org/drawingml/2006/table">
            <a:tbl>
              <a:tblPr/>
              <a:tblGrid>
                <a:gridCol w="2788920"/>
                <a:gridCol w="1243584"/>
                <a:gridCol w="1005840"/>
              </a:tblGrid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Metric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0F1F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66928" y="37947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6E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assumptions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4114800"/>
            <a:ext cx="5760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Discount rate {{01_Input_Template!B34|0.0%}}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growth {{01_Input_Template!B35|0.0%}}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of safety required {{01_Input_Template!B43|0%}}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base method {{01_Input_Template!B42}}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0F1F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P/E method {{01_Input_Template!B37}}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5577840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discounted cash flow is only as good as its growth and discount-rate assumptions; small changes to either move fair value materially. Analyst note: {{01_Input_Template!B13}}</a:t>
            </a:r>
            <a:endParaRPr lang="en-US" sz="950" dirty="0"/>
          </a:p>
        </p:txBody>
      </p:sp>
      <p:sp>
        <p:nvSpPr>
          <p:cNvPr id="12" name="Text 8"/>
          <p:cNvSpPr txBox="1"/>
          <p:nvPr/>
        </p:nvSpPr>
        <p:spPr>
          <a:xfrm>
            <a:off x="566928" y="635508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template, not financial advice. </a:t>
            </a:r>
            <a:pPr indent="0" marL="0">
              <a:buNone/>
            </a:pPr>
            <a:r>
              <a:rPr lang="en-US" sz="900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Rules-based output of the assumptions on the input sheet · </a:t>
            </a:r>
            <a:pPr indent="0" marL="0">
              <a:buNone/>
            </a:pPr>
            <a:r>
              <a:rPr lang="en-US" sz="900" b="1" dirty="0">
                <a:solidFill>
                  <a:srgbClr val="5A6B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{{03_Output_Decision!B6}}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View</dc:title>
  <dc:subject>PptxGenJS Presentation</dc:subject>
  <dc:creator>Deck Updater</dc:creator>
  <cp:lastModifiedBy>Deck Updater</cp:lastModifiedBy>
  <cp:revision>1</cp:revision>
  <dcterms:created xsi:type="dcterms:W3CDTF">2026-09-19T12:27:02Z</dcterms:created>
  <dcterms:modified xsi:type="dcterms:W3CDTF">2026-09-19T12:27:02Z</dcterms:modified>
</cp:coreProperties>
</file>